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4" r:id="rId3"/>
    <p:sldId id="285" r:id="rId4"/>
    <p:sldId id="286" r:id="rId5"/>
    <p:sldId id="287" r:id="rId6"/>
    <p:sldId id="288" r:id="rId7"/>
    <p:sldId id="289" r:id="rId8"/>
    <p:sldId id="282" r:id="rId9"/>
    <p:sldId id="283" r:id="rId10"/>
    <p:sldId id="29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2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464" y="901338"/>
            <a:ext cx="10437222" cy="5826034"/>
          </a:xfrm>
        </p:spPr>
        <p:txBody>
          <a:bodyPr>
            <a:normAutofit fontScale="92500" lnSpcReduction="20000"/>
          </a:bodyPr>
          <a:lstStyle/>
          <a:p>
            <a:r>
              <a:rPr lang="en-US" sz="3300" dirty="0"/>
              <a:t>Peter </a:t>
            </a:r>
            <a:r>
              <a:rPr lang="en-US" sz="33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3300" b="1" dirty="0" smtClean="0">
                <a:solidFill>
                  <a:srgbClr val="C00000"/>
                </a:solidFill>
              </a:rPr>
              <a:t>Lecture 2 (of 7)</a:t>
            </a:r>
            <a:endParaRPr lang="en-US" sz="3300" b="1" dirty="0">
              <a:solidFill>
                <a:srgbClr val="C00000"/>
              </a:solidFill>
            </a:endParaRPr>
          </a:p>
          <a:p>
            <a:r>
              <a:rPr lang="en-US" sz="3800" b="1" u="sng" dirty="0" smtClean="0">
                <a:solidFill>
                  <a:srgbClr val="C00000"/>
                </a:solidFill>
              </a:rPr>
              <a:t>The Diffusion Equation</a:t>
            </a:r>
            <a:endParaRPr lang="en-US" sz="3800" b="1" u="sng" dirty="0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sz="900" b="1" dirty="0" smtClean="0"/>
          </a:p>
          <a:p>
            <a:pPr algn="just"/>
            <a:r>
              <a:rPr lang="en-US" sz="2600" b="1" dirty="0" smtClean="0">
                <a:solidFill>
                  <a:srgbClr val="002060"/>
                </a:solidFill>
              </a:rPr>
              <a:t>Key Points: the ideas of </a:t>
            </a:r>
            <a:r>
              <a:rPr lang="en-US" sz="2600" b="1" i="1" dirty="0" smtClean="0">
                <a:solidFill>
                  <a:srgbClr val="00B050"/>
                </a:solidFill>
              </a:rPr>
              <a:t>diffusion length </a:t>
            </a:r>
            <a:r>
              <a:rPr lang="en-US" sz="2600" b="1" dirty="0" smtClean="0">
                <a:solidFill>
                  <a:srgbClr val="002060"/>
                </a:solidFill>
              </a:rPr>
              <a:t>and </a:t>
            </a:r>
            <a:r>
              <a:rPr lang="en-US" sz="2600" b="1" i="1" dirty="0" smtClean="0">
                <a:solidFill>
                  <a:srgbClr val="00B050"/>
                </a:solidFill>
              </a:rPr>
              <a:t>self-similar solutions</a:t>
            </a:r>
          </a:p>
          <a:p>
            <a:pPr algn="just">
              <a:lnSpc>
                <a:spcPct val="120000"/>
              </a:lnSpc>
            </a:pPr>
            <a:r>
              <a:rPr lang="en-US" sz="2600" b="1" dirty="0" smtClean="0"/>
              <a:t>Topics for this lecture:</a:t>
            </a: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sz="2600" b="1" dirty="0" smtClean="0">
                <a:solidFill>
                  <a:srgbClr val="0070C0"/>
                </a:solidFill>
              </a:rPr>
              <a:t>When do we get a self-similar solution?</a:t>
            </a: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sz="2600" b="1" dirty="0" smtClean="0">
                <a:solidFill>
                  <a:srgbClr val="0070C0"/>
                </a:solidFill>
              </a:rPr>
              <a:t>Examples </a:t>
            </a:r>
            <a:r>
              <a:rPr lang="en-US" sz="2600" b="1" dirty="0">
                <a:solidFill>
                  <a:srgbClr val="0070C0"/>
                </a:solidFill>
              </a:rPr>
              <a:t>of self-similar </a:t>
            </a:r>
            <a:r>
              <a:rPr lang="en-US" sz="2600" b="1" dirty="0" smtClean="0">
                <a:solidFill>
                  <a:srgbClr val="0070C0"/>
                </a:solidFill>
              </a:rPr>
              <a:t>solutions </a:t>
            </a:r>
            <a:r>
              <a:rPr lang="en-US" sz="2600" b="1" dirty="0">
                <a:solidFill>
                  <a:srgbClr val="0070C0"/>
                </a:solidFill>
              </a:rPr>
              <a:t>in </a:t>
            </a:r>
            <a:r>
              <a:rPr lang="en-US" sz="2600" b="1" dirty="0" smtClean="0">
                <a:solidFill>
                  <a:srgbClr val="0070C0"/>
                </a:solidFill>
              </a:rPr>
              <a:t>1D </a:t>
            </a:r>
          </a:p>
          <a:p>
            <a:pPr algn="just">
              <a:lnSpc>
                <a:spcPct val="120000"/>
              </a:lnSpc>
            </a:pPr>
            <a:r>
              <a:rPr lang="en-US" sz="2600" b="1" dirty="0" smtClean="0">
                <a:solidFill>
                  <a:srgbClr val="0070C0"/>
                </a:solidFill>
              </a:rPr>
              <a:t>3.    1D solution for a point source in an infinite domain (a stepping-stone)</a:t>
            </a:r>
          </a:p>
          <a:p>
            <a:pPr algn="just">
              <a:lnSpc>
                <a:spcPct val="120000"/>
              </a:lnSpc>
            </a:pPr>
            <a:r>
              <a:rPr lang="en-US" sz="2600" b="1" dirty="0" smtClean="0">
                <a:solidFill>
                  <a:srgbClr val="0070C0"/>
                </a:solidFill>
              </a:rPr>
              <a:t>4.    Constructing 1D solutions for arbitrary initial conditions </a:t>
            </a:r>
            <a:r>
              <a:rPr lang="en-US" sz="2600" b="1" dirty="0">
                <a:solidFill>
                  <a:srgbClr val="0070C0"/>
                </a:solidFill>
              </a:rPr>
              <a:t>(infinite domain</a:t>
            </a:r>
            <a:r>
              <a:rPr lang="en-US" sz="2600" b="1" dirty="0" smtClean="0">
                <a:solidFill>
                  <a:srgbClr val="0070C0"/>
                </a:solidFill>
              </a:rPr>
              <a:t>)</a:t>
            </a:r>
          </a:p>
          <a:p>
            <a:pPr marL="514350" indent="-514350" algn="just">
              <a:lnSpc>
                <a:spcPct val="120000"/>
              </a:lnSpc>
              <a:buAutoNum type="arabicPeriod" startAt="5"/>
            </a:pPr>
            <a:r>
              <a:rPr lang="en-US" sz="2600" b="1" dirty="0" smtClean="0">
                <a:solidFill>
                  <a:srgbClr val="0070C0"/>
                </a:solidFill>
              </a:rPr>
              <a:t>Spherically symmetric problems </a:t>
            </a:r>
          </a:p>
          <a:p>
            <a:pPr marL="514350" indent="-514350" algn="just">
              <a:lnSpc>
                <a:spcPct val="120000"/>
              </a:lnSpc>
              <a:buAutoNum type="arabicPeriod" startAt="5"/>
            </a:pPr>
            <a:r>
              <a:rPr lang="en-US" sz="2600" b="1" dirty="0" smtClean="0">
                <a:solidFill>
                  <a:srgbClr val="0070C0"/>
                </a:solidFill>
              </a:rPr>
              <a:t>Geophysical examples</a:t>
            </a:r>
            <a:endParaRPr lang="en-US" sz="2600" b="1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6A10F3-F5B0-BA43-B499-B66149E051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653"/>
          <a:stretch/>
        </p:blipFill>
        <p:spPr>
          <a:xfrm rot="60000">
            <a:off x="1900711" y="4172167"/>
            <a:ext cx="2228825" cy="253351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0" y="734532"/>
            <a:ext cx="8038810" cy="332873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3159036" y="-59740"/>
            <a:ext cx="4896853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>
                <a:solidFill>
                  <a:srgbClr val="C00000"/>
                </a:solidFill>
              </a:rPr>
              <a:t>6. Geophysical </a:t>
            </a:r>
            <a:r>
              <a:rPr lang="en-US" sz="2800" b="1" u="sng" dirty="0" smtClean="0">
                <a:solidFill>
                  <a:srgbClr val="C00000"/>
                </a:solidFill>
              </a:rPr>
              <a:t>Examples </a:t>
            </a:r>
            <a:r>
              <a:rPr lang="en-US" sz="28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b="1" u="sng" dirty="0" smtClean="0">
                <a:solidFill>
                  <a:srgbClr val="C00000"/>
                </a:solidFill>
              </a:rPr>
              <a:t>…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8978" y="5408023"/>
            <a:ext cx="1619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Kelvin Aged 22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9052" y="1978757"/>
            <a:ext cx="2912542" cy="487924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531429" y="5186681"/>
            <a:ext cx="2207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Kelvin </a:t>
            </a:r>
            <a:r>
              <a:rPr lang="en-US" dirty="0" smtClean="0"/>
              <a:t>as he is usually remembered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127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72934"/>
            <a:ext cx="785730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3200" b="1" u="sng" dirty="0" smtClean="0">
                <a:solidFill>
                  <a:srgbClr val="C00000"/>
                </a:solidFill>
              </a:rPr>
              <a:t>1. When Do We Get </a:t>
            </a:r>
            <a:r>
              <a:rPr lang="en-US" sz="3200" b="1" u="sng" dirty="0">
                <a:solidFill>
                  <a:srgbClr val="C00000"/>
                </a:solidFill>
              </a:rPr>
              <a:t>a </a:t>
            </a:r>
            <a:r>
              <a:rPr lang="en-US" sz="3200" b="1" u="sng" dirty="0" smtClean="0">
                <a:solidFill>
                  <a:srgbClr val="C00000"/>
                </a:solidFill>
              </a:rPr>
              <a:t>Self-similar Solution</a:t>
            </a:r>
            <a:r>
              <a:rPr lang="en-US" sz="3200" b="1" u="sng" dirty="0">
                <a:solidFill>
                  <a:srgbClr val="C00000"/>
                </a:solidFill>
              </a:rPr>
              <a:t>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544306"/>
            <a:ext cx="5068388" cy="175828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2403567" y="722892"/>
            <a:ext cx="194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Back to lecture 1</a:t>
            </a:r>
            <a:endParaRPr lang="en-GB" dirty="0">
              <a:solidFill>
                <a:srgbClr val="00206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3370216"/>
            <a:ext cx="5159828" cy="195764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1443446" y="5327859"/>
            <a:ext cx="2259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Self-similar solution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9959" y="5547671"/>
            <a:ext cx="5584373" cy="62832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15" name="Rectangle 14"/>
          <p:cNvSpPr/>
          <p:nvPr/>
        </p:nvSpPr>
        <p:spPr>
          <a:xfrm>
            <a:off x="8267542" y="5200210"/>
            <a:ext cx="18092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Not </a:t>
            </a:r>
            <a:r>
              <a:rPr lang="en-US" sz="2000" dirty="0" smtClean="0">
                <a:solidFill>
                  <a:srgbClr val="C00000"/>
                </a:solidFill>
              </a:rPr>
              <a:t>self-similar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1897" y="1733735"/>
            <a:ext cx="6707779" cy="320039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2" name="Rectangle 1"/>
          <p:cNvSpPr/>
          <p:nvPr/>
        </p:nvSpPr>
        <p:spPr>
          <a:xfrm>
            <a:off x="2207622" y="6463005"/>
            <a:ext cx="77070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Only get </a:t>
            </a:r>
            <a:r>
              <a:rPr lang="en-US" sz="2000" b="1" dirty="0">
                <a:solidFill>
                  <a:srgbClr val="C00000"/>
                </a:solidFill>
              </a:rPr>
              <a:t>self-similar solution when no imposed geometric length-scale</a:t>
            </a:r>
            <a:endParaRPr lang="en-GB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4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0602" y="-119052"/>
            <a:ext cx="6518900" cy="5749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2. Examples </a:t>
            </a:r>
            <a:r>
              <a:rPr lang="en-US" sz="2800" b="1" u="sng" dirty="0">
                <a:solidFill>
                  <a:srgbClr val="C00000"/>
                </a:solidFill>
              </a:rPr>
              <a:t>of </a:t>
            </a:r>
            <a:r>
              <a:rPr lang="en-US" sz="2800" b="1" u="sng" dirty="0" smtClean="0">
                <a:solidFill>
                  <a:srgbClr val="C00000"/>
                </a:solidFill>
              </a:rPr>
              <a:t>Self-Similar Solutions </a:t>
            </a:r>
            <a:r>
              <a:rPr lang="en-US" sz="2800" b="1" u="sng" dirty="0">
                <a:solidFill>
                  <a:srgbClr val="C00000"/>
                </a:solidFill>
              </a:rPr>
              <a:t>in 1D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76808" y="3180329"/>
            <a:ext cx="3646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Expect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self-similar solution </a:t>
            </a:r>
            <a:r>
              <a:rPr lang="en-US" sz="2000" dirty="0" smtClean="0">
                <a:solidFill>
                  <a:srgbClr val="002060"/>
                </a:solidFill>
              </a:rPr>
              <a:t>as </a:t>
            </a:r>
            <a:r>
              <a:rPr lang="en-US" sz="2000" dirty="0" smtClean="0">
                <a:solidFill>
                  <a:srgbClr val="002060"/>
                </a:solidFill>
              </a:rPr>
              <a:t>no </a:t>
            </a:r>
            <a:r>
              <a:rPr lang="en-US" sz="2000" dirty="0" smtClean="0">
                <a:solidFill>
                  <a:srgbClr val="002060"/>
                </a:solidFill>
              </a:rPr>
              <a:t>imposed geometric length-scale</a:t>
            </a:r>
            <a:endParaRPr lang="en-GB" sz="2000" dirty="0">
              <a:solidFill>
                <a:srgbClr val="00206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107" y="2704071"/>
            <a:ext cx="6392785" cy="189553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63" y="4686463"/>
            <a:ext cx="6878556" cy="204345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73" y="813044"/>
            <a:ext cx="6626903" cy="180417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1559324" y="343683"/>
            <a:ext cx="4067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2.1 Plate in a Viscous </a:t>
            </a:r>
            <a:r>
              <a:rPr lang="en-US" sz="2400" u="sng" dirty="0">
                <a:solidFill>
                  <a:srgbClr val="C00000"/>
                </a:solidFill>
              </a:rPr>
              <a:t>F</a:t>
            </a:r>
            <a:r>
              <a:rPr lang="en-US" sz="2400" u="sng" dirty="0" smtClean="0">
                <a:solidFill>
                  <a:srgbClr val="C00000"/>
                </a:solidFill>
              </a:rPr>
              <a:t>luid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59502" y="5856905"/>
            <a:ext cx="43106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Find </a:t>
            </a:r>
            <a:r>
              <a:rPr lang="en-US" sz="2000" i="1" dirty="0" smtClean="0">
                <a:solidFill>
                  <a:srgbClr val="002060"/>
                </a:solidFill>
              </a:rPr>
              <a:t>A</a:t>
            </a:r>
            <a:r>
              <a:rPr lang="en-US" sz="2000" dirty="0" smtClean="0">
                <a:solidFill>
                  <a:srgbClr val="002060"/>
                </a:solidFill>
              </a:rPr>
              <a:t> and </a:t>
            </a:r>
            <a:r>
              <a:rPr lang="en-US" sz="2000" i="1" dirty="0" smtClean="0">
                <a:solidFill>
                  <a:srgbClr val="002060"/>
                </a:solidFill>
              </a:rPr>
              <a:t>B</a:t>
            </a:r>
            <a:r>
              <a:rPr lang="en-US" sz="2000" dirty="0" smtClean="0">
                <a:solidFill>
                  <a:srgbClr val="002060"/>
                </a:solidFill>
              </a:rPr>
              <a:t> from boundary conditions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1317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70628" y="-29873"/>
            <a:ext cx="52977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2.1 Plate in a </a:t>
            </a:r>
            <a:r>
              <a:rPr lang="en-US" sz="2800" u="sng" dirty="0" smtClean="0">
                <a:solidFill>
                  <a:srgbClr val="C00000"/>
                </a:solidFill>
              </a:rPr>
              <a:t>Viscous </a:t>
            </a:r>
            <a:r>
              <a:rPr lang="en-US" sz="2800" u="sng" dirty="0">
                <a:solidFill>
                  <a:srgbClr val="C00000"/>
                </a:solidFill>
              </a:rPr>
              <a:t>F</a:t>
            </a:r>
            <a:r>
              <a:rPr lang="en-US" sz="2800" u="sng" dirty="0" smtClean="0">
                <a:solidFill>
                  <a:srgbClr val="C00000"/>
                </a:solidFill>
              </a:rPr>
              <a:t>luid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40" y="556657"/>
            <a:ext cx="3597919" cy="192528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650" y="1519300"/>
            <a:ext cx="6505304" cy="165898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341" y="3304902"/>
            <a:ext cx="7254614" cy="340940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4062811" y="738489"/>
            <a:ext cx="2756000" cy="400110"/>
          </a:xfrm>
          <a:prstGeom prst="rect">
            <a:avLst/>
          </a:prstGeom>
          <a:ln w="28575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rgbClr val="002060"/>
                </a:solidFill>
              </a:rPr>
              <a:t>u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i="1" dirty="0" err="1" smtClean="0">
                <a:solidFill>
                  <a:srgbClr val="002060"/>
                </a:solidFill>
              </a:rPr>
              <a:t>y</a:t>
            </a:r>
            <a:r>
              <a:rPr lang="en-US" sz="2000" dirty="0" err="1" smtClean="0">
                <a:solidFill>
                  <a:srgbClr val="002060"/>
                </a:solidFill>
              </a:rPr>
              <a:t>,</a:t>
            </a:r>
            <a:r>
              <a:rPr lang="en-US" sz="2000" i="1" dirty="0" err="1" smtClean="0">
                <a:solidFill>
                  <a:srgbClr val="002060"/>
                </a:solidFill>
              </a:rPr>
              <a:t>t</a:t>
            </a:r>
            <a:r>
              <a:rPr lang="en-US" sz="2000" dirty="0" smtClean="0">
                <a:solidFill>
                  <a:srgbClr val="002060"/>
                </a:solidFill>
              </a:rPr>
              <a:t>) </a:t>
            </a:r>
            <a:r>
              <a:rPr lang="en-US" sz="2000" dirty="0">
                <a:solidFill>
                  <a:srgbClr val="002060"/>
                </a:solidFill>
              </a:rPr>
              <a:t>= </a:t>
            </a:r>
            <a:r>
              <a:rPr lang="en-US" sz="2000" i="1" dirty="0" smtClean="0">
                <a:solidFill>
                  <a:srgbClr val="002060"/>
                </a:solidFill>
              </a:rPr>
              <a:t>V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i="1" dirty="0" smtClean="0">
                <a:solidFill>
                  <a:srgbClr val="002060"/>
                </a:solidFill>
              </a:rPr>
              <a:t>f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i="1" dirty="0" smtClean="0">
                <a:solidFill>
                  <a:srgbClr val="002060"/>
                </a:solidFill>
              </a:rPr>
              <a:t>y</a:t>
            </a:r>
            <a:r>
              <a:rPr lang="en-US" sz="2000" dirty="0" smtClean="0">
                <a:solidFill>
                  <a:srgbClr val="002060"/>
                </a:solidFill>
              </a:rPr>
              <a:t>/</a:t>
            </a:r>
            <a:r>
              <a:rPr lang="en-US" sz="2000" i="1" dirty="0">
                <a:solidFill>
                  <a:srgbClr val="002060"/>
                </a:solidFill>
              </a:rPr>
              <a:t>l</a:t>
            </a:r>
            <a:r>
              <a:rPr lang="en-US" dirty="0" smtClean="0">
                <a:solidFill>
                  <a:srgbClr val="002060"/>
                </a:solidFill>
              </a:rPr>
              <a:t>(</a:t>
            </a:r>
            <a:r>
              <a:rPr lang="en-US" i="1" dirty="0" smtClean="0">
                <a:solidFill>
                  <a:srgbClr val="002060"/>
                </a:solidFill>
              </a:rPr>
              <a:t>t</a:t>
            </a:r>
            <a:r>
              <a:rPr lang="en-US" dirty="0" smtClean="0">
                <a:solidFill>
                  <a:srgbClr val="002060"/>
                </a:solidFill>
              </a:rPr>
              <a:t>)</a:t>
            </a:r>
            <a:r>
              <a:rPr lang="en-US" sz="2000" dirty="0" smtClean="0">
                <a:solidFill>
                  <a:srgbClr val="002060"/>
                </a:solidFill>
              </a:rPr>
              <a:t>)</a:t>
            </a:r>
            <a:r>
              <a:rPr lang="en-GB" sz="2000" dirty="0" smtClean="0"/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= </a:t>
            </a:r>
            <a:r>
              <a:rPr lang="en-US" sz="2000" i="1" dirty="0" smtClean="0">
                <a:solidFill>
                  <a:srgbClr val="002060"/>
                </a:solidFill>
              </a:rPr>
              <a:t>V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i="1" dirty="0" smtClean="0">
                <a:solidFill>
                  <a:srgbClr val="002060"/>
                </a:solidFill>
              </a:rPr>
              <a:t>f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l-GR" sz="2000" i="1" dirty="0" smtClean="0">
                <a:solidFill>
                  <a:srgbClr val="002060"/>
                </a:solidFill>
              </a:rPr>
              <a:t>η</a:t>
            </a:r>
            <a:r>
              <a:rPr lang="en-US" sz="2000" dirty="0" smtClean="0">
                <a:solidFill>
                  <a:srgbClr val="002060"/>
                </a:solidFill>
              </a:rPr>
              <a:t>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8140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47931" y="632115"/>
            <a:ext cx="48474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 smtClean="0">
                <a:solidFill>
                  <a:srgbClr val="C00000"/>
                </a:solidFill>
              </a:rPr>
              <a:t>2.2 Equivalent Thermal Problem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66" y="1554480"/>
            <a:ext cx="7862966" cy="449362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712120" y="3447348"/>
            <a:ext cx="35741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Expect self-similar solution as no imposed geometric length-scale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47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463" y="-71467"/>
            <a:ext cx="8216538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3. 1D Solution </a:t>
            </a:r>
            <a:r>
              <a:rPr lang="en-US" sz="2800" b="1" u="sng" dirty="0">
                <a:solidFill>
                  <a:srgbClr val="C00000"/>
                </a:solidFill>
              </a:rPr>
              <a:t>for a </a:t>
            </a:r>
            <a:r>
              <a:rPr lang="en-US" sz="2800" b="1" u="sng" dirty="0" smtClean="0">
                <a:solidFill>
                  <a:srgbClr val="C00000"/>
                </a:solidFill>
              </a:rPr>
              <a:t>Point Source in Infinite </a:t>
            </a:r>
            <a:r>
              <a:rPr lang="en-US" sz="2800" b="1" u="sng" dirty="0">
                <a:solidFill>
                  <a:srgbClr val="C00000"/>
                </a:solidFill>
              </a:rPr>
              <a:t>D</a:t>
            </a:r>
            <a:r>
              <a:rPr lang="en-US" sz="2800" b="1" u="sng" dirty="0" smtClean="0">
                <a:solidFill>
                  <a:srgbClr val="C00000"/>
                </a:solidFill>
              </a:rPr>
              <a:t>omain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609" y="1732569"/>
            <a:ext cx="6101793" cy="227295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86" y="537931"/>
            <a:ext cx="5765500" cy="187135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694996" y="2349181"/>
            <a:ext cx="1835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Try for yourself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78609" y="1385134"/>
            <a:ext cx="1789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Interpretation?</a:t>
            </a:r>
            <a:endParaRPr lang="en-GB" sz="2000" dirty="0">
              <a:solidFill>
                <a:srgbClr val="00206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132" y="4110901"/>
            <a:ext cx="6815308" cy="150302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5359" y="5812971"/>
            <a:ext cx="3324968" cy="68123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3736" y="5812971"/>
            <a:ext cx="5130371" cy="89595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463" y="5812971"/>
            <a:ext cx="1008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Notes:</a:t>
            </a:r>
            <a:endParaRPr lang="en-GB" sz="2400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05359" y="6423897"/>
            <a:ext cx="3262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(thermal energy is conserved)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764107" y="5937781"/>
            <a:ext cx="2214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f</a:t>
            </a:r>
            <a:r>
              <a:rPr lang="en-US" sz="2000" dirty="0" smtClean="0">
                <a:solidFill>
                  <a:srgbClr val="002060"/>
                </a:solidFill>
              </a:rPr>
              <a:t>or heat </a:t>
            </a:r>
            <a:r>
              <a:rPr lang="en-US" sz="2000" i="1" dirty="0" smtClean="0">
                <a:solidFill>
                  <a:srgbClr val="002060"/>
                </a:solidFill>
              </a:rPr>
              <a:t>Q</a:t>
            </a:r>
            <a:r>
              <a:rPr lang="en-US" sz="2000" dirty="0" smtClean="0">
                <a:solidFill>
                  <a:srgbClr val="002060"/>
                </a:solidFill>
              </a:rPr>
              <a:t> released</a:t>
            </a:r>
          </a:p>
          <a:p>
            <a:r>
              <a:rPr lang="en-US" sz="2000" dirty="0" smtClean="0">
                <a:solidFill>
                  <a:srgbClr val="002060"/>
                </a:solidFill>
              </a:rPr>
              <a:t> at </a:t>
            </a:r>
            <a:r>
              <a:rPr lang="en-US" sz="2000" i="1" dirty="0" smtClean="0">
                <a:solidFill>
                  <a:srgbClr val="002060"/>
                </a:solidFill>
              </a:rPr>
              <a:t>x</a:t>
            </a:r>
            <a:r>
              <a:rPr lang="en-US" sz="2000" dirty="0" smtClean="0">
                <a:solidFill>
                  <a:srgbClr val="002060"/>
                </a:solidFill>
              </a:rPr>
              <a:t> = </a:t>
            </a:r>
            <a:r>
              <a:rPr lang="en-US" sz="2000" i="1" dirty="0" smtClean="0">
                <a:solidFill>
                  <a:srgbClr val="002060"/>
                </a:solidFill>
              </a:rPr>
              <a:t>x’</a:t>
            </a:r>
            <a:r>
              <a:rPr lang="en-US" sz="2000" dirty="0" smtClean="0">
                <a:solidFill>
                  <a:srgbClr val="002060"/>
                </a:solidFill>
              </a:rPr>
              <a:t> at </a:t>
            </a:r>
            <a:r>
              <a:rPr lang="en-US" sz="2000" i="1" dirty="0" smtClean="0">
                <a:solidFill>
                  <a:srgbClr val="002060"/>
                </a:solidFill>
              </a:rPr>
              <a:t>t</a:t>
            </a:r>
            <a:r>
              <a:rPr lang="en-US" sz="2000" dirty="0" smtClean="0">
                <a:solidFill>
                  <a:srgbClr val="002060"/>
                </a:solidFill>
              </a:rPr>
              <a:t> = 0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34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89165" y="-47764"/>
            <a:ext cx="7393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solidFill>
                  <a:srgbClr val="C00000"/>
                </a:solidFill>
              </a:rPr>
              <a:t>4. 1D Solutions for Arbitrary Initial Conditions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" y="479474"/>
            <a:ext cx="6152606" cy="266867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239" y="1936135"/>
            <a:ext cx="5617029" cy="142125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17" y="3474720"/>
            <a:ext cx="6596743" cy="326571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306118" y="6028601"/>
            <a:ext cx="3670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Can do similar thing for wave and Poisson equations – see later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53795" y="3357392"/>
            <a:ext cx="51554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A trick: think of </a:t>
            </a:r>
            <a:r>
              <a:rPr lang="en-US" sz="2000" i="1" dirty="0" smtClean="0">
                <a:solidFill>
                  <a:srgbClr val="C00000"/>
                </a:solidFill>
              </a:rPr>
              <a:t>T</a:t>
            </a:r>
            <a:r>
              <a:rPr lang="en-US" sz="1400" dirty="0" smtClean="0">
                <a:solidFill>
                  <a:srgbClr val="C00000"/>
                </a:solidFill>
              </a:rPr>
              <a:t>0</a:t>
            </a:r>
            <a:r>
              <a:rPr lang="en-US" sz="2000" dirty="0" smtClean="0">
                <a:solidFill>
                  <a:srgbClr val="C00000"/>
                </a:solidFill>
              </a:rPr>
              <a:t>(</a:t>
            </a:r>
            <a:r>
              <a:rPr lang="en-US" sz="2000" i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) as composed of lots of </a:t>
            </a:r>
          </a:p>
          <a:p>
            <a:r>
              <a:rPr lang="el-GR" sz="2000" dirty="0" smtClean="0">
                <a:solidFill>
                  <a:srgbClr val="C00000"/>
                </a:solidFill>
              </a:rPr>
              <a:t>δ</a:t>
            </a:r>
            <a:r>
              <a:rPr lang="en-US" sz="2000" dirty="0" smtClean="0">
                <a:solidFill>
                  <a:srgbClr val="C00000"/>
                </a:solidFill>
              </a:rPr>
              <a:t>-functions, </a:t>
            </a:r>
            <a:r>
              <a:rPr lang="en-US" sz="2000" i="1" dirty="0" smtClean="0">
                <a:solidFill>
                  <a:srgbClr val="C00000"/>
                </a:solidFill>
              </a:rPr>
              <a:t>i.e</a:t>
            </a:r>
            <a:r>
              <a:rPr lang="en-US" sz="2000" dirty="0" smtClean="0">
                <a:solidFill>
                  <a:srgbClr val="C00000"/>
                </a:solidFill>
              </a:rPr>
              <a:t>. replace </a:t>
            </a:r>
            <a:r>
              <a:rPr lang="en-US" sz="2000" i="1" dirty="0" smtClean="0">
                <a:solidFill>
                  <a:srgbClr val="C00000"/>
                </a:solidFill>
              </a:rPr>
              <a:t>T</a:t>
            </a:r>
            <a:r>
              <a:rPr lang="en-US" sz="1400" dirty="0" smtClean="0">
                <a:solidFill>
                  <a:srgbClr val="C00000"/>
                </a:solidFill>
              </a:rPr>
              <a:t>0</a:t>
            </a:r>
            <a:r>
              <a:rPr lang="en-US" sz="2000" dirty="0" smtClean="0">
                <a:solidFill>
                  <a:srgbClr val="C00000"/>
                </a:solidFill>
              </a:rPr>
              <a:t>(</a:t>
            </a:r>
            <a:r>
              <a:rPr lang="en-US" sz="2000" i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) in range </a:t>
            </a:r>
            <a:r>
              <a:rPr lang="en-US" sz="2000" i="1" dirty="0" smtClean="0">
                <a:solidFill>
                  <a:srgbClr val="C00000"/>
                </a:solidFill>
              </a:rPr>
              <a:t>dx</a:t>
            </a:r>
            <a:r>
              <a:rPr lang="en-US" sz="2000" dirty="0" smtClean="0">
                <a:solidFill>
                  <a:srgbClr val="C00000"/>
                </a:solidFill>
              </a:rPr>
              <a:t>’ by a</a:t>
            </a:r>
          </a:p>
          <a:p>
            <a:r>
              <a:rPr lang="el-GR" sz="2000" dirty="0" smtClean="0">
                <a:solidFill>
                  <a:srgbClr val="C00000"/>
                </a:solidFill>
              </a:rPr>
              <a:t>δ</a:t>
            </a:r>
            <a:r>
              <a:rPr lang="en-US" sz="2000" dirty="0" smtClean="0">
                <a:solidFill>
                  <a:srgbClr val="C00000"/>
                </a:solidFill>
              </a:rPr>
              <a:t>-function at location </a:t>
            </a:r>
            <a:r>
              <a:rPr lang="en-US" sz="2000" i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’ of strength </a:t>
            </a:r>
            <a:r>
              <a:rPr lang="en-US" sz="2000" i="1" dirty="0" smtClean="0">
                <a:solidFill>
                  <a:srgbClr val="C00000"/>
                </a:solidFill>
              </a:rPr>
              <a:t>T</a:t>
            </a:r>
            <a:r>
              <a:rPr lang="en-US" sz="1400" dirty="0" smtClean="0">
                <a:solidFill>
                  <a:srgbClr val="C00000"/>
                </a:solidFill>
              </a:rPr>
              <a:t>0</a:t>
            </a:r>
            <a:r>
              <a:rPr lang="en-US" sz="2000" dirty="0" smtClean="0">
                <a:solidFill>
                  <a:srgbClr val="C00000"/>
                </a:solidFill>
              </a:rPr>
              <a:t>(</a:t>
            </a:r>
            <a:r>
              <a:rPr lang="en-US" sz="2000" i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’)</a:t>
            </a:r>
            <a:r>
              <a:rPr lang="en-US" sz="2000" i="1" dirty="0" smtClean="0">
                <a:solidFill>
                  <a:srgbClr val="C00000"/>
                </a:solidFill>
              </a:rPr>
              <a:t> </a:t>
            </a:r>
            <a:r>
              <a:rPr lang="en-US" sz="2000" i="1" dirty="0">
                <a:solidFill>
                  <a:srgbClr val="C00000"/>
                </a:solidFill>
              </a:rPr>
              <a:t>dx</a:t>
            </a:r>
            <a:r>
              <a:rPr lang="en-US" sz="2000" dirty="0" smtClean="0">
                <a:solidFill>
                  <a:srgbClr val="C00000"/>
                </a:solidFill>
              </a:rPr>
              <a:t>’. 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16601" y="-132229"/>
            <a:ext cx="60239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u="sng" dirty="0" smtClean="0">
                <a:solidFill>
                  <a:srgbClr val="C00000"/>
                </a:solidFill>
              </a:rPr>
              <a:t>5. Spherically Symmetric Problems</a:t>
            </a:r>
            <a:endParaRPr lang="en-GB" sz="32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35" y="414872"/>
            <a:ext cx="5641807" cy="308515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342" y="1944637"/>
            <a:ext cx="5938921" cy="161636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5961342" y="1459669"/>
            <a:ext cx="1405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Example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5" y="3634449"/>
            <a:ext cx="7744028" cy="309151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1229703" y="2783903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</a:t>
            </a:r>
            <a:r>
              <a:rPr lang="en-US" sz="1600" dirty="0" smtClean="0"/>
              <a:t>o </a:t>
            </a:r>
            <a:r>
              <a:rPr lang="en-US" dirty="0" smtClean="0"/>
              <a:t>+ </a:t>
            </a:r>
            <a:r>
              <a:rPr lang="el-GR" dirty="0" smtClean="0"/>
              <a:t>Δ</a:t>
            </a:r>
            <a:r>
              <a:rPr lang="en-US" i="1" dirty="0" smtClean="0"/>
              <a:t>T</a:t>
            </a:r>
            <a:endParaRPr lang="en-GB" i="1" dirty="0"/>
          </a:p>
        </p:txBody>
      </p:sp>
      <p:sp>
        <p:nvSpPr>
          <p:cNvPr id="8" name="TextBox 7"/>
          <p:cNvSpPr txBox="1"/>
          <p:nvPr/>
        </p:nvSpPr>
        <p:spPr>
          <a:xfrm>
            <a:off x="8559015" y="3561003"/>
            <a:ext cx="1894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Self-similar in </a:t>
            </a:r>
            <a:r>
              <a:rPr lang="el-GR" sz="2000" dirty="0" smtClean="0">
                <a:solidFill>
                  <a:srgbClr val="002060"/>
                </a:solidFill>
              </a:rPr>
              <a:t>Γ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906063" y="5061412"/>
            <a:ext cx="2000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Not self-similar </a:t>
            </a:r>
            <a:r>
              <a:rPr lang="en-US" dirty="0">
                <a:solidFill>
                  <a:srgbClr val="002060"/>
                </a:solidFill>
              </a:rPr>
              <a:t>in </a:t>
            </a:r>
            <a:r>
              <a:rPr lang="en-US" i="1" dirty="0" smtClean="0">
                <a:solidFill>
                  <a:srgbClr val="002060"/>
                </a:solidFill>
              </a:rPr>
              <a:t>T</a:t>
            </a:r>
            <a:endParaRPr lang="en-GB" i="1" dirty="0">
              <a:solidFill>
                <a:srgbClr val="00206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930367" y="6161711"/>
            <a:ext cx="2000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Not self-similar in </a:t>
            </a:r>
            <a:r>
              <a:rPr lang="en-US" i="1" dirty="0">
                <a:solidFill>
                  <a:srgbClr val="002060"/>
                </a:solidFill>
              </a:rPr>
              <a:t>T</a:t>
            </a:r>
            <a:endParaRPr lang="en-GB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33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54426" y="-214694"/>
            <a:ext cx="4349932" cy="574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6. Geophysical Examples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0207"/>
            <a:ext cx="6048017" cy="229171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746" y="4232366"/>
            <a:ext cx="6064958" cy="257168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161" b="34558"/>
          <a:stretch>
            <a:fillRect/>
          </a:stretch>
        </p:blipFill>
        <p:spPr bwMode="auto">
          <a:xfrm>
            <a:off x="1382943" y="2769326"/>
            <a:ext cx="4064371" cy="403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59051" y="818067"/>
            <a:ext cx="3024138" cy="3309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050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</TotalTime>
  <Words>303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151</cp:revision>
  <dcterms:created xsi:type="dcterms:W3CDTF">2020-08-18T19:44:59Z</dcterms:created>
  <dcterms:modified xsi:type="dcterms:W3CDTF">2020-12-15T11:24:04Z</dcterms:modified>
</cp:coreProperties>
</file>

<file path=docProps/thumbnail.jpeg>
</file>